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8" r:id="rId3"/>
    <p:sldId id="353" r:id="rId4"/>
    <p:sldId id="354" r:id="rId5"/>
    <p:sldId id="355" r:id="rId6"/>
    <p:sldId id="357" r:id="rId7"/>
    <p:sldId id="356" r:id="rId8"/>
    <p:sldId id="358" r:id="rId9"/>
    <p:sldId id="360" r:id="rId10"/>
    <p:sldId id="361" r:id="rId11"/>
    <p:sldId id="363" r:id="rId12"/>
    <p:sldId id="341" r:id="rId13"/>
    <p:sldId id="366" r:id="rId14"/>
    <p:sldId id="364" r:id="rId15"/>
    <p:sldId id="308" r:id="rId16"/>
    <p:sldId id="317" r:id="rId17"/>
    <p:sldId id="320" r:id="rId18"/>
    <p:sldId id="348" r:id="rId19"/>
    <p:sldId id="349" r:id="rId20"/>
    <p:sldId id="351" r:id="rId21"/>
    <p:sldId id="350" r:id="rId22"/>
    <p:sldId id="370" r:id="rId23"/>
    <p:sldId id="371" r:id="rId24"/>
    <p:sldId id="367" r:id="rId25"/>
    <p:sldId id="368" r:id="rId26"/>
    <p:sldId id="376" r:id="rId27"/>
    <p:sldId id="374" r:id="rId28"/>
  </p:sldIdLst>
  <p:sldSz cx="12192000" cy="6858000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003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04" userDrawn="1">
          <p15:clr>
            <a:srgbClr val="A4A3A4"/>
          </p15:clr>
        </p15:guide>
        <p15:guide id="7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E82"/>
    <a:srgbClr val="7D6323"/>
    <a:srgbClr val="978439"/>
    <a:srgbClr val="897B47"/>
    <a:srgbClr val="E6E093"/>
    <a:srgbClr val="988237"/>
    <a:srgbClr val="887D47"/>
    <a:srgbClr val="0F0B61"/>
    <a:srgbClr val="1F187E"/>
    <a:srgbClr val="205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65" autoAdjust="0"/>
  </p:normalViewPr>
  <p:slideViewPr>
    <p:cSldViewPr showGuides="1">
      <p:cViewPr varScale="1">
        <p:scale>
          <a:sx n="66" d="100"/>
          <a:sy n="66" d="100"/>
        </p:scale>
        <p:origin x="384" y="48"/>
      </p:cViewPr>
      <p:guideLst>
        <p:guide orient="horz" pos="2160"/>
        <p:guide orient="horz" pos="1003"/>
        <p:guide orient="horz" pos="913"/>
        <p:guide orient="horz" pos="3861"/>
        <p:guide pos="3840"/>
        <p:guide pos="604"/>
        <p:guide pos="70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2580" y="7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35776-E6FB-42B7-A9DA-7AA2C80A3B6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</dgm:pt>
    <dgm:pt modelId="{DC28917E-B409-47DD-85A1-C2C8FA283D56}">
      <dgm:prSet phldrT="[Tekst]" custT="1"/>
      <dgm:spPr/>
      <dgm:t>
        <a:bodyPr/>
        <a:lstStyle/>
        <a:p>
          <a:r>
            <a:rPr lang="nb-NO" sz="1400" dirty="0"/>
            <a:t>Vold i nære relasjoner</a:t>
          </a:r>
        </a:p>
      </dgm:t>
    </dgm:pt>
    <dgm:pt modelId="{1E51D0E4-D5E9-4E05-B7F2-367D052A593C}" type="parTrans" cxnId="{5491A931-B709-4717-9DD5-5B02F1185613}">
      <dgm:prSet/>
      <dgm:spPr/>
      <dgm:t>
        <a:bodyPr/>
        <a:lstStyle/>
        <a:p>
          <a:endParaRPr lang="nb-NO" sz="1400"/>
        </a:p>
      </dgm:t>
    </dgm:pt>
    <dgm:pt modelId="{6D4844E3-887A-42CB-A845-12772684B51D}" type="sibTrans" cxnId="{5491A931-B709-4717-9DD5-5B02F1185613}">
      <dgm:prSet/>
      <dgm:spPr/>
      <dgm:t>
        <a:bodyPr/>
        <a:lstStyle/>
        <a:p>
          <a:endParaRPr lang="nb-NO" sz="1400"/>
        </a:p>
      </dgm:t>
    </dgm:pt>
    <dgm:pt modelId="{394F3B86-FC00-454B-ACAB-60B814B1FCED}">
      <dgm:prSet phldrT="[Tekst]" custT="1"/>
      <dgm:spPr/>
      <dgm:t>
        <a:bodyPr/>
        <a:lstStyle/>
        <a:p>
          <a:r>
            <a:rPr lang="nb-NO" sz="1400" dirty="0"/>
            <a:t>Vold mot barn</a:t>
          </a:r>
        </a:p>
      </dgm:t>
    </dgm:pt>
    <dgm:pt modelId="{E235D135-4826-405F-B931-8A263A3DBBD5}" type="parTrans" cxnId="{1862E480-0425-4943-A499-E1B54BA35657}">
      <dgm:prSet/>
      <dgm:spPr/>
      <dgm:t>
        <a:bodyPr/>
        <a:lstStyle/>
        <a:p>
          <a:endParaRPr lang="nb-NO" sz="1400"/>
        </a:p>
      </dgm:t>
    </dgm:pt>
    <dgm:pt modelId="{805FE87B-1D3C-41BD-A272-98EEA60319CC}" type="sibTrans" cxnId="{1862E480-0425-4943-A499-E1B54BA35657}">
      <dgm:prSet/>
      <dgm:spPr/>
      <dgm:t>
        <a:bodyPr/>
        <a:lstStyle/>
        <a:p>
          <a:endParaRPr lang="nb-NO" sz="1400"/>
        </a:p>
      </dgm:t>
    </dgm:pt>
    <dgm:pt modelId="{7B8C92E3-0615-45B4-A4EF-EC0C5A2BA09D}">
      <dgm:prSet phldrT="[Tekst]" custT="1"/>
      <dgm:spPr/>
      <dgm:t>
        <a:bodyPr/>
        <a:lstStyle/>
        <a:p>
          <a:r>
            <a:rPr kumimoji="0" lang="nb-NO" sz="14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Negativ sosial kontroll, æresrelatert vold, tvangsekteskap, kjønnslemlestelse</a:t>
          </a:r>
          <a:endParaRPr lang="nb-NO" sz="1400" dirty="0"/>
        </a:p>
      </dgm:t>
    </dgm:pt>
    <dgm:pt modelId="{2A79AE7D-8E59-4D82-B446-9703F589AFC6}" type="parTrans" cxnId="{5D2177E4-C257-42DD-A83A-F1D192200ABE}">
      <dgm:prSet/>
      <dgm:spPr/>
      <dgm:t>
        <a:bodyPr/>
        <a:lstStyle/>
        <a:p>
          <a:endParaRPr lang="nb-NO" sz="1400"/>
        </a:p>
      </dgm:t>
    </dgm:pt>
    <dgm:pt modelId="{CD051B04-D3E1-460E-A212-DC0F6C3C4228}" type="sibTrans" cxnId="{5D2177E4-C257-42DD-A83A-F1D192200ABE}">
      <dgm:prSet/>
      <dgm:spPr/>
      <dgm:t>
        <a:bodyPr/>
        <a:lstStyle/>
        <a:p>
          <a:endParaRPr lang="nb-NO" sz="1400"/>
        </a:p>
      </dgm:t>
    </dgm:pt>
    <dgm:pt modelId="{A97FB872-F811-4BF2-A3CE-0EF3205119F4}">
      <dgm:prSet phldrT="[Tekst]" custT="1"/>
      <dgm:spPr/>
      <dgm:t>
        <a:bodyPr/>
        <a:lstStyle/>
        <a:p>
          <a:r>
            <a:rPr kumimoji="0" lang="nb-NO" sz="14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Internettrelaterte overgrep mot barn</a:t>
          </a:r>
          <a:endParaRPr lang="nb-NO" sz="1400" dirty="0"/>
        </a:p>
      </dgm:t>
    </dgm:pt>
    <dgm:pt modelId="{F8F0D93E-080E-40E0-A90E-921A71A85CC3}" type="parTrans" cxnId="{89E38CCF-E2C5-45AD-8A24-882B1793F496}">
      <dgm:prSet/>
      <dgm:spPr/>
      <dgm:t>
        <a:bodyPr/>
        <a:lstStyle/>
        <a:p>
          <a:endParaRPr lang="nb-NO" sz="1400"/>
        </a:p>
      </dgm:t>
    </dgm:pt>
    <dgm:pt modelId="{B739A70C-2D90-47D4-8913-06B4067054B2}" type="sibTrans" cxnId="{89E38CCF-E2C5-45AD-8A24-882B1793F496}">
      <dgm:prSet/>
      <dgm:spPr/>
      <dgm:t>
        <a:bodyPr/>
        <a:lstStyle/>
        <a:p>
          <a:endParaRPr lang="nb-NO" sz="1400"/>
        </a:p>
      </dgm:t>
    </dgm:pt>
    <dgm:pt modelId="{86966BC4-9D7B-4357-B0A8-22F4E61D40A6}">
      <dgm:prSet phldrT="[Tekst]" custT="1"/>
      <dgm:spPr/>
      <dgm:t>
        <a:bodyPr/>
        <a:lstStyle/>
        <a:p>
          <a:r>
            <a:rPr lang="nb-NO" sz="1400" dirty="0"/>
            <a:t>Vold mot risikoutsatte voksne</a:t>
          </a:r>
        </a:p>
      </dgm:t>
    </dgm:pt>
    <dgm:pt modelId="{1B8E11FE-8840-484D-8BFD-8A49848ABB6C}" type="parTrans" cxnId="{8717131A-83E7-424D-89C2-C050062F7B57}">
      <dgm:prSet/>
      <dgm:spPr/>
    </dgm:pt>
    <dgm:pt modelId="{EA0D0B17-F5C4-4251-9A08-95F8791C7BCD}" type="sibTrans" cxnId="{8717131A-83E7-424D-89C2-C050062F7B57}">
      <dgm:prSet/>
      <dgm:spPr/>
    </dgm:pt>
    <dgm:pt modelId="{6D6FB086-9185-4B03-AABB-499C0D208064}" type="pres">
      <dgm:prSet presAssocID="{79935776-E6FB-42B7-A9DA-7AA2C80A3B63}" presName="Name0" presStyleCnt="0">
        <dgm:presLayoutVars>
          <dgm:dir/>
          <dgm:resizeHandles val="exact"/>
        </dgm:presLayoutVars>
      </dgm:prSet>
      <dgm:spPr/>
    </dgm:pt>
    <dgm:pt modelId="{19891F02-C6C6-4CF5-9C96-DB133892E690}" type="pres">
      <dgm:prSet presAssocID="{DC28917E-B409-47DD-85A1-C2C8FA283D56}" presName="Name5" presStyleLbl="vennNode1" presStyleIdx="0" presStyleCnt="5">
        <dgm:presLayoutVars>
          <dgm:bulletEnabled val="1"/>
        </dgm:presLayoutVars>
      </dgm:prSet>
      <dgm:spPr/>
    </dgm:pt>
    <dgm:pt modelId="{2A403B7D-B6E9-40D6-845D-E73D5092F1C8}" type="pres">
      <dgm:prSet presAssocID="{6D4844E3-887A-42CB-A845-12772684B51D}" presName="space" presStyleCnt="0"/>
      <dgm:spPr/>
    </dgm:pt>
    <dgm:pt modelId="{5DB85563-5ABB-44B3-B26F-FA49082B5D0B}" type="pres">
      <dgm:prSet presAssocID="{394F3B86-FC00-454B-ACAB-60B814B1FCED}" presName="Name5" presStyleLbl="vennNode1" presStyleIdx="1" presStyleCnt="5">
        <dgm:presLayoutVars>
          <dgm:bulletEnabled val="1"/>
        </dgm:presLayoutVars>
      </dgm:prSet>
      <dgm:spPr/>
    </dgm:pt>
    <dgm:pt modelId="{68B6F632-2833-461E-AAE3-A83B410893DC}" type="pres">
      <dgm:prSet presAssocID="{805FE87B-1D3C-41BD-A272-98EEA60319CC}" presName="space" presStyleCnt="0"/>
      <dgm:spPr/>
    </dgm:pt>
    <dgm:pt modelId="{07AD3077-87F8-4981-B2E0-B91BDE56FFE5}" type="pres">
      <dgm:prSet presAssocID="{7B8C92E3-0615-45B4-A4EF-EC0C5A2BA09D}" presName="Name5" presStyleLbl="vennNode1" presStyleIdx="2" presStyleCnt="5">
        <dgm:presLayoutVars>
          <dgm:bulletEnabled val="1"/>
        </dgm:presLayoutVars>
      </dgm:prSet>
      <dgm:spPr/>
    </dgm:pt>
    <dgm:pt modelId="{A68CB1D7-C645-41CC-9FEB-468856DA04AD}" type="pres">
      <dgm:prSet presAssocID="{CD051B04-D3E1-460E-A212-DC0F6C3C4228}" presName="space" presStyleCnt="0"/>
      <dgm:spPr/>
    </dgm:pt>
    <dgm:pt modelId="{B0753946-1DAA-4E16-8068-B1A0EDFCDBBE}" type="pres">
      <dgm:prSet presAssocID="{A97FB872-F811-4BF2-A3CE-0EF3205119F4}" presName="Name5" presStyleLbl="vennNode1" presStyleIdx="3" presStyleCnt="5">
        <dgm:presLayoutVars>
          <dgm:bulletEnabled val="1"/>
        </dgm:presLayoutVars>
      </dgm:prSet>
      <dgm:spPr/>
    </dgm:pt>
    <dgm:pt modelId="{4AB04C10-0A1F-42B8-8D7E-6609C363E84C}" type="pres">
      <dgm:prSet presAssocID="{B739A70C-2D90-47D4-8913-06B4067054B2}" presName="space" presStyleCnt="0"/>
      <dgm:spPr/>
    </dgm:pt>
    <dgm:pt modelId="{D27992DB-4C1B-4010-9FC8-59A3D45393AF}" type="pres">
      <dgm:prSet presAssocID="{86966BC4-9D7B-4357-B0A8-22F4E61D40A6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8717131A-83E7-424D-89C2-C050062F7B57}" srcId="{79935776-E6FB-42B7-A9DA-7AA2C80A3B63}" destId="{86966BC4-9D7B-4357-B0A8-22F4E61D40A6}" srcOrd="4" destOrd="0" parTransId="{1B8E11FE-8840-484D-8BFD-8A49848ABB6C}" sibTransId="{EA0D0B17-F5C4-4251-9A08-95F8791C7BCD}"/>
    <dgm:cxn modelId="{5491A931-B709-4717-9DD5-5B02F1185613}" srcId="{79935776-E6FB-42B7-A9DA-7AA2C80A3B63}" destId="{DC28917E-B409-47DD-85A1-C2C8FA283D56}" srcOrd="0" destOrd="0" parTransId="{1E51D0E4-D5E9-4E05-B7F2-367D052A593C}" sibTransId="{6D4844E3-887A-42CB-A845-12772684B51D}"/>
    <dgm:cxn modelId="{452F7148-0711-4C58-A38E-9C8C369FE49E}" type="presOf" srcId="{A97FB872-F811-4BF2-A3CE-0EF3205119F4}" destId="{B0753946-1DAA-4E16-8068-B1A0EDFCDBBE}" srcOrd="0" destOrd="0" presId="urn:microsoft.com/office/officeart/2005/8/layout/venn3"/>
    <dgm:cxn modelId="{1862E480-0425-4943-A499-E1B54BA35657}" srcId="{79935776-E6FB-42B7-A9DA-7AA2C80A3B63}" destId="{394F3B86-FC00-454B-ACAB-60B814B1FCED}" srcOrd="1" destOrd="0" parTransId="{E235D135-4826-405F-B931-8A263A3DBBD5}" sibTransId="{805FE87B-1D3C-41BD-A272-98EEA60319CC}"/>
    <dgm:cxn modelId="{395CCE8B-D047-4DF5-9A7E-67D7368FEC19}" type="presOf" srcId="{394F3B86-FC00-454B-ACAB-60B814B1FCED}" destId="{5DB85563-5ABB-44B3-B26F-FA49082B5D0B}" srcOrd="0" destOrd="0" presId="urn:microsoft.com/office/officeart/2005/8/layout/venn3"/>
    <dgm:cxn modelId="{211B0290-BED5-47C9-92D4-B07F9836FC7A}" type="presOf" srcId="{79935776-E6FB-42B7-A9DA-7AA2C80A3B63}" destId="{6D6FB086-9185-4B03-AABB-499C0D208064}" srcOrd="0" destOrd="0" presId="urn:microsoft.com/office/officeart/2005/8/layout/venn3"/>
    <dgm:cxn modelId="{FCE33BAE-DAF8-4825-8F3C-E56845CE7EA6}" type="presOf" srcId="{7B8C92E3-0615-45B4-A4EF-EC0C5A2BA09D}" destId="{07AD3077-87F8-4981-B2E0-B91BDE56FFE5}" srcOrd="0" destOrd="0" presId="urn:microsoft.com/office/officeart/2005/8/layout/venn3"/>
    <dgm:cxn modelId="{89E38CCF-E2C5-45AD-8A24-882B1793F496}" srcId="{79935776-E6FB-42B7-A9DA-7AA2C80A3B63}" destId="{A97FB872-F811-4BF2-A3CE-0EF3205119F4}" srcOrd="3" destOrd="0" parTransId="{F8F0D93E-080E-40E0-A90E-921A71A85CC3}" sibTransId="{B739A70C-2D90-47D4-8913-06B4067054B2}"/>
    <dgm:cxn modelId="{A8FAEFE0-61D3-40B3-87F0-8DD04B5A478E}" type="presOf" srcId="{86966BC4-9D7B-4357-B0A8-22F4E61D40A6}" destId="{D27992DB-4C1B-4010-9FC8-59A3D45393AF}" srcOrd="0" destOrd="0" presId="urn:microsoft.com/office/officeart/2005/8/layout/venn3"/>
    <dgm:cxn modelId="{5D2177E4-C257-42DD-A83A-F1D192200ABE}" srcId="{79935776-E6FB-42B7-A9DA-7AA2C80A3B63}" destId="{7B8C92E3-0615-45B4-A4EF-EC0C5A2BA09D}" srcOrd="2" destOrd="0" parTransId="{2A79AE7D-8E59-4D82-B446-9703F589AFC6}" sibTransId="{CD051B04-D3E1-460E-A212-DC0F6C3C4228}"/>
    <dgm:cxn modelId="{A79673F2-CAC8-47E0-B8FE-FACE0058B703}" type="presOf" srcId="{DC28917E-B409-47DD-85A1-C2C8FA283D56}" destId="{19891F02-C6C6-4CF5-9C96-DB133892E690}" srcOrd="0" destOrd="0" presId="urn:microsoft.com/office/officeart/2005/8/layout/venn3"/>
    <dgm:cxn modelId="{7405A04A-EA03-4A3F-8EEF-89AB89C5C598}" type="presParOf" srcId="{6D6FB086-9185-4B03-AABB-499C0D208064}" destId="{19891F02-C6C6-4CF5-9C96-DB133892E690}" srcOrd="0" destOrd="0" presId="urn:microsoft.com/office/officeart/2005/8/layout/venn3"/>
    <dgm:cxn modelId="{6DD17BDB-9FC9-4F04-A14E-1E6C21CFE3FB}" type="presParOf" srcId="{6D6FB086-9185-4B03-AABB-499C0D208064}" destId="{2A403B7D-B6E9-40D6-845D-E73D5092F1C8}" srcOrd="1" destOrd="0" presId="urn:microsoft.com/office/officeart/2005/8/layout/venn3"/>
    <dgm:cxn modelId="{8FCD8657-80FB-4106-B2BC-CF698123B4A8}" type="presParOf" srcId="{6D6FB086-9185-4B03-AABB-499C0D208064}" destId="{5DB85563-5ABB-44B3-B26F-FA49082B5D0B}" srcOrd="2" destOrd="0" presId="urn:microsoft.com/office/officeart/2005/8/layout/venn3"/>
    <dgm:cxn modelId="{E7641F77-7E04-4A0F-A303-565F9FDC8873}" type="presParOf" srcId="{6D6FB086-9185-4B03-AABB-499C0D208064}" destId="{68B6F632-2833-461E-AAE3-A83B410893DC}" srcOrd="3" destOrd="0" presId="urn:microsoft.com/office/officeart/2005/8/layout/venn3"/>
    <dgm:cxn modelId="{1A4D24FE-F1F7-493E-922B-CAABEA33C702}" type="presParOf" srcId="{6D6FB086-9185-4B03-AABB-499C0D208064}" destId="{07AD3077-87F8-4981-B2E0-B91BDE56FFE5}" srcOrd="4" destOrd="0" presId="urn:microsoft.com/office/officeart/2005/8/layout/venn3"/>
    <dgm:cxn modelId="{0AB5DA7B-D359-4B84-B949-8DAB3568DC36}" type="presParOf" srcId="{6D6FB086-9185-4B03-AABB-499C0D208064}" destId="{A68CB1D7-C645-41CC-9FEB-468856DA04AD}" srcOrd="5" destOrd="0" presId="urn:microsoft.com/office/officeart/2005/8/layout/venn3"/>
    <dgm:cxn modelId="{0BF46B50-D920-4EC8-B54D-160773BD5530}" type="presParOf" srcId="{6D6FB086-9185-4B03-AABB-499C0D208064}" destId="{B0753946-1DAA-4E16-8068-B1A0EDFCDBBE}" srcOrd="6" destOrd="0" presId="urn:microsoft.com/office/officeart/2005/8/layout/venn3"/>
    <dgm:cxn modelId="{9F315A85-2F1C-4295-BE13-677DB30D940B}" type="presParOf" srcId="{6D6FB086-9185-4B03-AABB-499C0D208064}" destId="{4AB04C10-0A1F-42B8-8D7E-6609C363E84C}" srcOrd="7" destOrd="0" presId="urn:microsoft.com/office/officeart/2005/8/layout/venn3"/>
    <dgm:cxn modelId="{C00C0E98-18D9-4253-8A23-1DCD3229BE7F}" type="presParOf" srcId="{6D6FB086-9185-4B03-AABB-499C0D208064}" destId="{D27992DB-4C1B-4010-9FC8-59A3D45393AF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91F02-C6C6-4CF5-9C96-DB133892E690}">
      <dsp:nvSpPr>
        <dsp:cNvPr id="0" name=""/>
        <dsp:cNvSpPr/>
      </dsp:nvSpPr>
      <dsp:spPr>
        <a:xfrm>
          <a:off x="1232" y="1215727"/>
          <a:ext cx="2402547" cy="24025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0" tIns="17780" rIns="13222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Vold i nære relasjoner</a:t>
          </a:r>
        </a:p>
      </dsp:txBody>
      <dsp:txXfrm>
        <a:off x="353077" y="1567572"/>
        <a:ext cx="1698857" cy="1698857"/>
      </dsp:txXfrm>
    </dsp:sp>
    <dsp:sp modelId="{5DB85563-5ABB-44B3-B26F-FA49082B5D0B}">
      <dsp:nvSpPr>
        <dsp:cNvPr id="0" name=""/>
        <dsp:cNvSpPr/>
      </dsp:nvSpPr>
      <dsp:spPr>
        <a:xfrm>
          <a:off x="1923270" y="1215727"/>
          <a:ext cx="2402547" cy="24025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0" tIns="17780" rIns="13222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Vold mot barn</a:t>
          </a:r>
        </a:p>
      </dsp:txBody>
      <dsp:txXfrm>
        <a:off x="2275115" y="1567572"/>
        <a:ext cx="1698857" cy="1698857"/>
      </dsp:txXfrm>
    </dsp:sp>
    <dsp:sp modelId="{07AD3077-87F8-4981-B2E0-B91BDE56FFE5}">
      <dsp:nvSpPr>
        <dsp:cNvPr id="0" name=""/>
        <dsp:cNvSpPr/>
      </dsp:nvSpPr>
      <dsp:spPr>
        <a:xfrm>
          <a:off x="3845308" y="1215727"/>
          <a:ext cx="2402547" cy="24025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0" tIns="17780" rIns="13222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Negativ sosial kontroll, æresrelatert vold, tvangsekteskap, kjønnslemlestelse</a:t>
          </a:r>
          <a:endParaRPr lang="nb-NO" sz="1400" kern="1200" dirty="0"/>
        </a:p>
      </dsp:txBody>
      <dsp:txXfrm>
        <a:off x="4197153" y="1567572"/>
        <a:ext cx="1698857" cy="1698857"/>
      </dsp:txXfrm>
    </dsp:sp>
    <dsp:sp modelId="{B0753946-1DAA-4E16-8068-B1A0EDFCDBBE}">
      <dsp:nvSpPr>
        <dsp:cNvPr id="0" name=""/>
        <dsp:cNvSpPr/>
      </dsp:nvSpPr>
      <dsp:spPr>
        <a:xfrm>
          <a:off x="5767346" y="1215727"/>
          <a:ext cx="2402547" cy="24025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0" tIns="17780" rIns="13222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Internettrelaterte overgrep mot barn</a:t>
          </a:r>
          <a:endParaRPr lang="nb-NO" sz="1400" kern="1200" dirty="0"/>
        </a:p>
      </dsp:txBody>
      <dsp:txXfrm>
        <a:off x="6119191" y="1567572"/>
        <a:ext cx="1698857" cy="1698857"/>
      </dsp:txXfrm>
    </dsp:sp>
    <dsp:sp modelId="{D27992DB-4C1B-4010-9FC8-59A3D45393AF}">
      <dsp:nvSpPr>
        <dsp:cNvPr id="0" name=""/>
        <dsp:cNvSpPr/>
      </dsp:nvSpPr>
      <dsp:spPr>
        <a:xfrm>
          <a:off x="7689384" y="1215727"/>
          <a:ext cx="2402547" cy="24025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0" tIns="17780" rIns="13222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Vold mot risikoutsatte voksne</a:t>
          </a:r>
        </a:p>
      </dsp:txBody>
      <dsp:txXfrm>
        <a:off x="8041229" y="1567572"/>
        <a:ext cx="1698857" cy="1698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CBCF24DE-A009-47EC-A994-2C17E4B067A3}" type="datetimeFigureOut">
              <a:rPr lang="nb-NO" smtClean="0"/>
              <a:t>29.10.2025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8A1D7869-2FA0-46F6-845B-C2F49CB8A06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C18B6A-70AD-4AB0-A02D-C0FC08D14F91}" type="datetimeFigureOut">
              <a:rPr lang="nb-NO"/>
              <a:pPr>
                <a:defRPr/>
              </a:pPr>
              <a:t>29.10.2025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pPr lvl="0"/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773A84-FC95-4064-B83F-81CB4A0C49A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821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806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010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247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JD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939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9560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539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2650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4372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402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ernativ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273720"/>
            <a:ext cx="12215812" cy="358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Startside Alternativ 1</a:t>
            </a:r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Navn på foredragsholder</a:t>
            </a:r>
            <a:endParaRPr lang="nb-NO" dirty="0"/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Justis- og </a:t>
            </a:r>
            <a:br>
              <a:rPr lang="nb-NO" sz="1300" noProof="0" dirty="0"/>
            </a:br>
            <a:r>
              <a:rPr lang="nb-NO" sz="1300" noProof="0" dirty="0"/>
              <a:t>beredskapsdepartementet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kulepunkter - 1 vertikalt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 err="1"/>
              <a:t>Fourth</a:t>
            </a:r>
            <a:r>
              <a:rPr lang="nb-NO" dirty="0"/>
              <a:t>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-1"/>
            <a:ext cx="3420000" cy="61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/>
              <a:t>Drag picture to placeholder or click icon to add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8832105" y="5908520"/>
            <a:ext cx="3359895" cy="216024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kulepunkter – 3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/>
              <a:t>Drag picture to placeholder or click icon to add</a:t>
            </a:r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2039935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/>
              <a:t>Drag picture to placeholder or click icon to add</a:t>
            </a:r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2000" y="4077300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/>
              <a:t>Drag picture to placeholder or click icon to add</a:t>
            </a:r>
          </a:p>
        </p:txBody>
      </p:sp>
      <p:sp>
        <p:nvSpPr>
          <p:cNvPr id="14" name="TekstSylinder 13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anbefales jpg og png-format.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6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20781" y="5945407"/>
            <a:ext cx="3359895" cy="178532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ernativ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4" y="3301104"/>
            <a:ext cx="12215812" cy="358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Sluttside Alternativ 1</a:t>
            </a:r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Foredragsholder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Takk for oppmerksomheten!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Justis- og </a:t>
            </a:r>
            <a:br>
              <a:rPr lang="nb-NO" sz="1300" noProof="0" dirty="0"/>
            </a:br>
            <a:r>
              <a:rPr lang="nb-NO" sz="1300" noProof="0" dirty="0"/>
              <a:t>beredskapsdepartementet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Z:\DSS\2015\via Kord\Fra DSS 290615\Tilbakemelding 14-08\svpowerpointkontaktetablert\JD_forsidebilde-rodweb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966"/>
            <a:ext cx="12187706" cy="35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Sluttside Alternativ 2</a:t>
            </a:r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Foredragsholder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Takk for oppmerksomheten!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Justis- og </a:t>
            </a:r>
            <a:br>
              <a:rPr lang="nb-NO" sz="1300" noProof="0" dirty="0"/>
            </a:br>
            <a:r>
              <a:rPr lang="nb-NO" sz="1300" noProof="0" dirty="0"/>
              <a:t>beredskapsdepartementet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:\DSS\2015\via Kord\Fra DSS 290615\Tilbakemelding 14-08\svpowerpointkontaktetablert\JD_forsidebilde-rodweb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966"/>
            <a:ext cx="12187706" cy="35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Startside Alternativ</a:t>
            </a:r>
            <a:r>
              <a:rPr lang="nb-NO" sz="1200" baseline="0" dirty="0"/>
              <a:t> 2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Navn på foredragsholder</a:t>
            </a:r>
            <a:endParaRPr lang="nb-NO" dirty="0"/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Justis- og </a:t>
            </a:r>
            <a:br>
              <a:rPr lang="nb-NO" sz="1300" noProof="0" dirty="0"/>
            </a:br>
            <a:r>
              <a:rPr lang="nb-NO" sz="1300" noProof="0" dirty="0"/>
              <a:t>beredskapsdepartementet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m eget bilde Al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3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Startside Alternativ</a:t>
            </a:r>
            <a:r>
              <a:rPr lang="nb-NO" sz="1200" baseline="0" dirty="0"/>
              <a:t> 3 – sett inn eget bilde</a:t>
            </a:r>
            <a:endParaRPr lang="nb-NO" sz="1200" dirty="0"/>
          </a:p>
        </p:txBody>
      </p: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Navn på foredragsholder</a:t>
            </a:r>
            <a:endParaRPr lang="nb-NO" dirty="0"/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3" name="TekstSylinder 12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Justis- og </a:t>
            </a:r>
            <a:br>
              <a:rPr lang="nb-NO" sz="1300" noProof="0" dirty="0"/>
            </a:br>
            <a:r>
              <a:rPr lang="nb-NO" sz="1300" noProof="0" dirty="0"/>
              <a:t>beredskapsdepartementet</a:t>
            </a:r>
          </a:p>
        </p:txBody>
      </p:sp>
      <p:sp>
        <p:nvSpPr>
          <p:cNvPr id="14" name="Plassholder f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8832105" y="6641976"/>
            <a:ext cx="3359895" cy="216024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Kapittel/tema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Kapittel /</a:t>
            </a:r>
            <a:r>
              <a:rPr lang="nb-NO" sz="1200" baseline="0" dirty="0"/>
              <a:t> Temaside</a:t>
            </a:r>
            <a:endParaRPr lang="nb-NO" sz="1200" dirty="0"/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Kapittel og temaside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Justis- og </a:t>
            </a:r>
            <a:br>
              <a:rPr lang="nb-NO" sz="1300" noProof="0" dirty="0"/>
            </a:br>
            <a:r>
              <a:rPr lang="nb-NO" sz="1300" noProof="0" dirty="0"/>
              <a:t>beredskapsdepartementet</a:t>
            </a:r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8832105" y="6641976"/>
            <a:ext cx="3359895" cy="216024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sk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276225"/>
            <a:ext cx="556683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mal:Tekst med kulepunkter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6" name="Vinkel 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9793225" cy="1143000"/>
          </a:xfr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0" y="1592797"/>
            <a:ext cx="9793225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0" y="-276225"/>
            <a:ext cx="4366684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uten kulepunkter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9792000" cy="45259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13" name="Vinkel 12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mal:1 utfallende bilde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11716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8832105" y="5938634"/>
            <a:ext cx="3359895" cy="178532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boks med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mal:1 utfallende bilde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11716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8832105" y="5938634"/>
            <a:ext cx="3359895" cy="178532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1847528" y="1844824"/>
            <a:ext cx="3492388" cy="2880320"/>
          </a:xfrm>
          <a:solidFill>
            <a:schemeClr val="tx1">
              <a:alpha val="75000"/>
            </a:schemeClr>
          </a:solidFill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-3683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spalte med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mal:1 utfallende bilde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11716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8832105" y="5938634"/>
            <a:ext cx="3359895" cy="178532"/>
          </a:xfrm>
        </p:spPr>
        <p:txBody>
          <a:bodyPr lIns="36000" tIns="0" rIns="36000" bIns="0" anchor="b" anchorCtr="0"/>
          <a:lstStyle>
            <a:lvl1pPr marL="0" indent="0" algn="r">
              <a:buNone/>
              <a:defRPr lang="nb-NO" sz="800" smtClean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nb-NO" dirty="0"/>
              <a:t>Bildekreditering: </a:t>
            </a:r>
            <a:r>
              <a:rPr lang="nb-NO" sz="1200" dirty="0">
                <a:latin typeface="Calibri" panose="020F0502020204030204" pitchFamily="34" charset="0"/>
              </a:rPr>
              <a:t>©</a:t>
            </a:r>
            <a:r>
              <a:rPr lang="nb-NO" dirty="0"/>
              <a:t>Fotograf, bildebyrå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1199456" y="0"/>
            <a:ext cx="3492388" cy="6123008"/>
          </a:xfrm>
          <a:solidFill>
            <a:schemeClr val="bg1">
              <a:alpha val="75000"/>
            </a:schemeClr>
          </a:solidFill>
        </p:spPr>
        <p:txBody>
          <a:bodyPr tIns="360000"/>
          <a:lstStyle>
            <a:lvl1pPr marL="266700" indent="-2667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-3683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198950" y="296863"/>
            <a:ext cx="936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  <p:sp>
        <p:nvSpPr>
          <p:cNvPr id="1028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198950" y="1592263"/>
            <a:ext cx="936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29. oktober 2025</a:t>
            </a:fld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2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595643" y="63043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0" dirty="0"/>
              <a:t>Justis- og beredskapsdepartementet</a:t>
            </a:r>
          </a:p>
          <a:p>
            <a:endParaRPr lang="nb-NO" sz="800" noProof="0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4" y="6311701"/>
            <a:ext cx="180020" cy="218596"/>
          </a:xfrm>
          <a:prstGeom prst="rect">
            <a:avLst/>
          </a:prstGeom>
        </p:spPr>
      </p:pic>
      <p:cxnSp>
        <p:nvCxnSpPr>
          <p:cNvPr id="12" name="Rett linje 11"/>
          <p:cNvCxnSpPr/>
          <p:nvPr/>
        </p:nvCxnSpPr>
        <p:spPr>
          <a:xfrm>
            <a:off x="613868" y="6201308"/>
            <a:ext cx="0" cy="656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92" r:id="rId2"/>
    <p:sldLayoutId id="2147483995" r:id="rId3"/>
    <p:sldLayoutId id="2147483989" r:id="rId4"/>
    <p:sldLayoutId id="2147483962" r:id="rId5"/>
    <p:sldLayoutId id="2147483963" r:id="rId6"/>
    <p:sldLayoutId id="2147483967" r:id="rId7"/>
    <p:sldLayoutId id="2147483996" r:id="rId8"/>
    <p:sldLayoutId id="2147483997" r:id="rId9"/>
    <p:sldLayoutId id="2147483964" r:id="rId10"/>
    <p:sldLayoutId id="2147483965" r:id="rId11"/>
    <p:sldLayoutId id="2147483993" r:id="rId12"/>
    <p:sldLayoutId id="2147483994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Hilde Knotten og Line Nersnæs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Oslo 28. oktober 2025 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/>
              <a:t>Arbeidet mot vold i nære relasjoner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AB9899-D226-F309-2F98-626F3677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Internasjonalt rammeverk for menneskerettigheter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6C5D0B-8B80-2734-DE28-A5D9C6923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Times New Roman" panose="02020603050405020304" pitchFamily="18" charset="0"/>
              </a:rPr>
              <a:t>Europarådets konvensjon for å forebygge og bekjempe vold mot kvinner og vold i nære relasjoner (Istanbulkonvensjonen)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Times New Roman" panose="02020603050405020304" pitchFamily="18" charset="0"/>
              </a:rPr>
              <a:t>Europarådets konvensjon om beskyttelse av barn mot seksuell utnytting og seksuelt misbruk (Lanzarotekonvensjonen)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Times New Roman" panose="02020603050405020304" pitchFamily="18" charset="0"/>
              </a:rPr>
              <a:t>FNs konvensjon for avskaffelse av alle former for diskriminering av kvinner (Kvinnekonvensjonen)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Times New Roman" panose="02020603050405020304" pitchFamily="18" charset="0"/>
              </a:rPr>
              <a:t>FNs konvensjon om barnets rettigheter (Barnekonvensjonen)</a:t>
            </a:r>
          </a:p>
          <a:p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EABC9F98-0775-39A8-1F45-F17DA152B4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897DF44-0544-FD27-F870-33CA0080EF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45E5721-D2D7-F54B-2FB2-85C56A8BC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0"/>
            <a:ext cx="3420152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4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2E7CD0-1F34-7C37-7E43-BD3A8CF3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Viktige kunnskapsgrunnlag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F694D6E-9C1E-8F21-A872-C6A257EAD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4112" y="224644"/>
            <a:ext cx="3139712" cy="438340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9D11D9E-9636-59FA-4CCE-1D3359063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968" y="2206231"/>
            <a:ext cx="3139712" cy="443217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15DE6A8-E044-48B4-7711-ECAFED4E8DD3}"/>
              </a:ext>
            </a:extLst>
          </p:cNvPr>
          <p:cNvSpPr txBox="1"/>
          <p:nvPr/>
        </p:nvSpPr>
        <p:spPr>
          <a:xfrm>
            <a:off x="972519" y="1323620"/>
            <a:ext cx="747793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Riksrevisjonens undersøkelse av myndighetenes                           arbeid mot vold i nære relasjoner (2022)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GREVIOs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evaluering av Norges implementering                             av Istanbulkonvensjonen (2022)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 2020:17 «Varslede drap?»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 2017:12 «Svikt og svik»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Evaluering av Statens barnehus (2022)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Forskningsprogram om vold i nære relasjoner ved NKVTS og NOVA (2014-2024) </a:t>
            </a:r>
          </a:p>
        </p:txBody>
      </p:sp>
    </p:spTree>
    <p:extLst>
      <p:ext uri="{BB962C8B-B14F-4D97-AF65-F5344CB8AC3E}">
        <p14:creationId xmlns:p14="http://schemas.microsoft.com/office/powerpoint/2010/main" val="419445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Politisk beslutning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2000" b="1" dirty="0"/>
              <a:t>Regjeringens politiske plattform (Hurdal)</a:t>
            </a:r>
          </a:p>
          <a:p>
            <a:r>
              <a:rPr lang="nb-NO" sz="1800" dirty="0"/>
              <a:t>«Vold i nære relasjoner og seksuelle overgrep er alvorlig kriminalitet som skal prioriteres høyere i hele straffesakskjeden» </a:t>
            </a:r>
          </a:p>
          <a:p>
            <a:r>
              <a:rPr lang="nb-NO" sz="1800" dirty="0"/>
              <a:t>«Regjeringen vil legge frem en opptrappingsplan mot vold og overgrep mot barn og vold i nære relasjoner»</a:t>
            </a:r>
          </a:p>
          <a:p>
            <a:pPr marL="0" indent="0">
              <a:buNone/>
            </a:pPr>
            <a:r>
              <a:rPr lang="nb-NO" sz="1800" dirty="0"/>
              <a:t> </a:t>
            </a:r>
          </a:p>
          <a:p>
            <a:pPr marL="0" indent="0">
              <a:buNone/>
            </a:pPr>
            <a:r>
              <a:rPr lang="nb-NO" sz="2000" b="1" dirty="0"/>
              <a:t>Internasjonalt rammeverk for menneskerettigheter </a:t>
            </a:r>
          </a:p>
          <a:p>
            <a:r>
              <a:rPr lang="nb-NO" sz="1800" dirty="0"/>
              <a:t>Istanbulkonvensjonen</a:t>
            </a:r>
          </a:p>
          <a:p>
            <a:r>
              <a:rPr lang="nb-NO" sz="1800" dirty="0"/>
              <a:t>Lanzarotekonvensjonen</a:t>
            </a:r>
          </a:p>
          <a:p>
            <a:r>
              <a:rPr lang="nb-NO" sz="1800" dirty="0"/>
              <a:t>Convention on the Elimination of All Forms of Discrimination against Women (CEDAW)</a:t>
            </a:r>
          </a:p>
          <a:p>
            <a:r>
              <a:rPr lang="nb-NO" sz="1800" dirty="0"/>
              <a:t>Convention on the Right of the Child (CRC) </a:t>
            </a:r>
          </a:p>
          <a:p>
            <a:pPr marL="0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 flipH="1">
            <a:off x="12191999" y="-1"/>
            <a:ext cx="45719" cy="6120000"/>
          </a:xfrm>
        </p:spPr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B5C97DD-8337-B2CA-A23F-934E744E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1439652"/>
            <a:ext cx="3158002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FC577C-E4A8-4AE9-BC40-768C929D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Innspill til opptrappingsplanen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F42ACE-4AAF-E4BD-CF41-5F9EB8BFF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Statsforvaltere og kommuner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Frivillig sektor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Arbeidslivsorganisasjoner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Barne- og ungdomsorganisasjoner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Sentrale forskningsmiljøer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Barneombudet, NIM og LDO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innspillsmøte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på Sametinget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Barn som har opplevd vold og overgrep via Stine Sofies Stiftelse</a:t>
            </a:r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F6AC8BC-C9D4-8E8F-508F-81A9961B38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17" r="127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921030C-3E4A-5B5D-410F-3ECEF7376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48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241C1E-E271-0030-616F-18B02060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opptrappingsplanen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64884D-74DF-BFC0-AAE3-E15590187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214" y="2257953"/>
            <a:ext cx="6261135" cy="3194581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3ED1749E-D365-45B1-C0F7-8CD5118EEF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558D779-4861-259A-2248-3FB678C1E3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94AB134-D11F-9A66-0088-59E161A1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000" y="1196752"/>
            <a:ext cx="3239500" cy="4576608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779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 bred plan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789282" y="612725"/>
          <a:ext cx="10093164" cy="483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E966B793-7BFA-5B94-B5F7-E73F1AE57BD3}"/>
              </a:ext>
            </a:extLst>
          </p:cNvPr>
          <p:cNvSpPr/>
          <p:nvPr/>
        </p:nvSpPr>
        <p:spPr>
          <a:xfrm>
            <a:off x="2091448" y="4794651"/>
            <a:ext cx="7488832" cy="396044"/>
          </a:xfrm>
          <a:prstGeom prst="rect">
            <a:avLst/>
          </a:prstGeom>
          <a:solidFill>
            <a:srgbClr val="686868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Alle former for vold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2F75624-707B-3AB8-1079-98AB56368221}"/>
              </a:ext>
            </a:extLst>
          </p:cNvPr>
          <p:cNvSpPr/>
          <p:nvPr/>
        </p:nvSpPr>
        <p:spPr>
          <a:xfrm>
            <a:off x="2091448" y="5255241"/>
            <a:ext cx="7488832" cy="396044"/>
          </a:xfrm>
          <a:prstGeom prst="rect">
            <a:avLst/>
          </a:prstGeom>
          <a:solidFill>
            <a:srgbClr val="686868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Voldsutsatte og voldsutøvere</a:t>
            </a:r>
          </a:p>
        </p:txBody>
      </p:sp>
    </p:spTree>
    <p:extLst>
      <p:ext uri="{BB962C8B-B14F-4D97-AF65-F5344CB8AC3E}">
        <p14:creationId xmlns:p14="http://schemas.microsoft.com/office/powerpoint/2010/main" val="198625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Hvordan er planen bygget opp?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nb-NO" sz="2000" dirty="0"/>
          </a:p>
          <a:p>
            <a:pPr marL="914400" lvl="1" indent="-457200">
              <a:buAutoNum type="arabicParenR"/>
            </a:pPr>
            <a:r>
              <a:rPr lang="nb-NO" sz="2800" dirty="0"/>
              <a:t>Helhetlig og samordnet bistand</a:t>
            </a:r>
          </a:p>
          <a:p>
            <a:pPr marL="914400" lvl="1" indent="-457200">
              <a:buAutoNum type="arabicParenR"/>
            </a:pPr>
            <a:r>
              <a:rPr lang="nb-NO" sz="2800" dirty="0"/>
              <a:t>Forebygging</a:t>
            </a:r>
          </a:p>
          <a:p>
            <a:pPr marL="914400" lvl="1" indent="-457200">
              <a:buAutoNum type="arabicParenR" startAt="3"/>
            </a:pPr>
            <a:r>
              <a:rPr lang="nb-NO" sz="2800" dirty="0"/>
              <a:t>Bistand og beskyttelse </a:t>
            </a:r>
          </a:p>
          <a:p>
            <a:pPr marL="914400" lvl="1" indent="-457200">
              <a:buAutoNum type="arabicParenR" startAt="3"/>
            </a:pPr>
            <a:r>
              <a:rPr lang="nb-NO" sz="2800" dirty="0"/>
              <a:t>Straffeforfølgelse</a:t>
            </a:r>
          </a:p>
          <a:p>
            <a:pPr marL="457200" lvl="1" indent="0">
              <a:buNone/>
            </a:pPr>
            <a:r>
              <a:rPr lang="nb-NO" sz="2800" dirty="0"/>
              <a:t>5)	Vold og overgrep i samiske samfunn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 flipH="1">
            <a:off x="12191999" y="-1"/>
            <a:ext cx="45719" cy="6120000"/>
          </a:xfrm>
        </p:spPr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527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17650" y="449797"/>
            <a:ext cx="7309958" cy="1143000"/>
          </a:xfrm>
        </p:spPr>
        <p:txBody>
          <a:bodyPr/>
          <a:lstStyle/>
          <a:p>
            <a:r>
              <a:rPr lang="nb-NO" sz="2400" dirty="0"/>
              <a:t>Innsatsområde 1 - Helhetlig og samordnet innsats</a:t>
            </a:r>
            <a:br>
              <a:rPr lang="nb-NO" sz="2800" dirty="0"/>
            </a:b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2000" dirty="0"/>
              <a:t>Mål og tiltak knyttet til samordning og overvåking av innsatsen mot vold og overgrep</a:t>
            </a:r>
          </a:p>
          <a:p>
            <a:pPr lvl="2"/>
            <a:r>
              <a:rPr lang="nb-NO" sz="1600" dirty="0"/>
              <a:t>Uavhengig </a:t>
            </a:r>
            <a:r>
              <a:rPr lang="nb-NO" sz="1600" dirty="0" err="1"/>
              <a:t>monitoreringsmekanisme</a:t>
            </a:r>
            <a:r>
              <a:rPr lang="nb-NO" sz="1600" dirty="0"/>
              <a:t> - NIM</a:t>
            </a:r>
          </a:p>
          <a:p>
            <a:pPr lvl="2"/>
            <a:r>
              <a:rPr lang="nb-NO" sz="1600" dirty="0"/>
              <a:t>partnerdraps- og barnevoldskommisjon</a:t>
            </a:r>
          </a:p>
          <a:p>
            <a:pPr lvl="1"/>
            <a:r>
              <a:rPr lang="nb-NO" sz="2000" dirty="0"/>
              <a:t>Samordning på statlig, regionalt og kommunalt nivå</a:t>
            </a:r>
          </a:p>
          <a:p>
            <a:pPr lvl="2"/>
            <a:r>
              <a:rPr lang="nb-NO" sz="1600" dirty="0"/>
              <a:t>Ny </a:t>
            </a:r>
            <a:r>
              <a:rPr lang="nb-NO" sz="1600" dirty="0" err="1"/>
              <a:t>direktoratsgruppe</a:t>
            </a:r>
            <a:endParaRPr lang="nb-NO" sz="1600" dirty="0"/>
          </a:p>
          <a:p>
            <a:pPr lvl="2"/>
            <a:r>
              <a:rPr lang="nb-NO" sz="1600" dirty="0"/>
              <a:t>Kommunale handlingsplaner  </a:t>
            </a:r>
          </a:p>
          <a:p>
            <a:pPr lvl="1"/>
            <a:r>
              <a:rPr lang="nb-NO" sz="2000" dirty="0"/>
              <a:t>Involvering av frivilligheten i arbeidet</a:t>
            </a:r>
          </a:p>
          <a:p>
            <a:pPr lvl="2"/>
            <a:r>
              <a:rPr lang="nb-NO" sz="1600" dirty="0"/>
              <a:t>Reetablere forum for samarbeid mellom myndighetene og frivilligheten </a:t>
            </a:r>
          </a:p>
          <a:p>
            <a:pPr lvl="1"/>
            <a:r>
              <a:rPr lang="nb-NO" sz="2000" dirty="0"/>
              <a:t>Forskning og datainnsamling </a:t>
            </a:r>
          </a:p>
          <a:p>
            <a:pPr lvl="2"/>
            <a:r>
              <a:rPr lang="nb-NO" sz="1600" dirty="0"/>
              <a:t>Videreføre og styrke forskningsinnsatsen og statistikkinnhenting</a:t>
            </a:r>
          </a:p>
          <a:p>
            <a:pPr lvl="1"/>
            <a:r>
              <a:rPr lang="nb-NO" sz="2000" dirty="0"/>
              <a:t>Helhetlig kriseberedskap nå det gjelder arbeidet mot vold og overgrep </a:t>
            </a:r>
          </a:p>
          <a:p>
            <a:pPr lvl="1"/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642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17650" y="449797"/>
            <a:ext cx="7309958" cy="1143000"/>
          </a:xfrm>
        </p:spPr>
        <p:txBody>
          <a:bodyPr/>
          <a:lstStyle/>
          <a:p>
            <a:r>
              <a:rPr lang="nb-NO" sz="2400" dirty="0"/>
              <a:t>Innsatsområde 2 - Forebygging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1800" b="1" dirty="0"/>
              <a:t>Tidlig og samordnet forebyggende innsats</a:t>
            </a:r>
          </a:p>
          <a:p>
            <a:pPr lvl="2"/>
            <a:r>
              <a:rPr lang="nb-NO" sz="1800" dirty="0"/>
              <a:t>foreldrestøttende tiltak</a:t>
            </a:r>
          </a:p>
          <a:p>
            <a:pPr lvl="2"/>
            <a:r>
              <a:rPr lang="nb-NO" sz="1800" dirty="0"/>
              <a:t>styrking av helsestasjon og skolehelsetjeneste</a:t>
            </a:r>
          </a:p>
          <a:p>
            <a:pPr lvl="2"/>
            <a:r>
              <a:rPr lang="nb-NO" sz="1800" dirty="0"/>
              <a:t>seksualitetsopplæring i skolen </a:t>
            </a:r>
          </a:p>
          <a:p>
            <a:pPr lvl="1"/>
            <a:r>
              <a:rPr lang="nb-NO" sz="1800" b="1" dirty="0"/>
              <a:t>Kompetanse i tjenestene</a:t>
            </a:r>
          </a:p>
          <a:p>
            <a:pPr lvl="2"/>
            <a:r>
              <a:rPr lang="nb-NO" sz="1800" dirty="0"/>
              <a:t>styrke fenomen kunnskap i politiet og barnevern om vold og overgrep</a:t>
            </a:r>
          </a:p>
          <a:p>
            <a:pPr lvl="1"/>
            <a:r>
              <a:rPr lang="nb-NO" sz="1800" b="1" dirty="0"/>
              <a:t>Tilbud til utøvere av vold og seksuelle overgrep</a:t>
            </a:r>
          </a:p>
          <a:p>
            <a:pPr lvl="2"/>
            <a:r>
              <a:rPr lang="nb-NO" sz="1800" dirty="0"/>
              <a:t>Utvikle et likeverdig og tilgjengelig behandlingstilbud  i helse- og omsorgstjenesten til personer som har utøvet vold eller seksuelle overgrep </a:t>
            </a:r>
          </a:p>
          <a:p>
            <a:pPr lvl="2"/>
            <a:r>
              <a:rPr lang="nb-NO" sz="1800" dirty="0"/>
              <a:t>BASIS, DFH, psykisk helsevern for barn og unge (PHBU)</a:t>
            </a:r>
          </a:p>
          <a:p>
            <a:pPr lvl="2"/>
            <a:r>
              <a:rPr lang="nb-NO" sz="1800" dirty="0"/>
              <a:t>Strategi for helhetlig utvikling og oppfølging av personer som har utøvet eller er i risiko for å utøve vold eller seksuelle overgrep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2375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17650" y="449797"/>
            <a:ext cx="7309958" cy="1143000"/>
          </a:xfrm>
        </p:spPr>
        <p:txBody>
          <a:bodyPr/>
          <a:lstStyle/>
          <a:p>
            <a:r>
              <a:rPr lang="nb-NO" sz="2400" dirty="0"/>
              <a:t>Innsatsområde 3 – Bistand og beskyttelse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1800" dirty="0"/>
              <a:t>Tiltak for å styrke samhandling mellom tjenestene</a:t>
            </a:r>
          </a:p>
          <a:p>
            <a:pPr lvl="2"/>
            <a:r>
              <a:rPr lang="nb-NO" sz="1400" dirty="0"/>
              <a:t>Utrede en tverrfaglig og tverretatlig modell for risikovurdering og risikohåndtering i saker om vold og overgrep </a:t>
            </a:r>
          </a:p>
          <a:p>
            <a:pPr lvl="2"/>
            <a:r>
              <a:rPr lang="nb-NO" sz="1400" dirty="0"/>
              <a:t>Videreutvikle TryggEst</a:t>
            </a:r>
          </a:p>
          <a:p>
            <a:pPr lvl="2"/>
            <a:r>
              <a:rPr lang="nb-NO" sz="1400" dirty="0"/>
              <a:t>Tverrfaglige konsultasjonsteam </a:t>
            </a:r>
          </a:p>
          <a:p>
            <a:pPr lvl="1"/>
            <a:r>
              <a:rPr lang="nb-NO" sz="1800" dirty="0"/>
              <a:t> informasjonstiltak rettet mot befolkningen</a:t>
            </a:r>
          </a:p>
          <a:p>
            <a:pPr lvl="2"/>
            <a:r>
              <a:rPr lang="nb-NO" sz="1400" dirty="0"/>
              <a:t>Styrke informasjon til voldutsatte som kommer på familieinnvandring</a:t>
            </a:r>
          </a:p>
          <a:p>
            <a:pPr lvl="2"/>
            <a:r>
              <a:rPr lang="nb-NO" sz="1400" dirty="0"/>
              <a:t>Ung.no med mer innhold om internettrelaterte overgrep</a:t>
            </a:r>
          </a:p>
          <a:p>
            <a:pPr lvl="2"/>
            <a:r>
              <a:rPr lang="nb-NO" sz="1400" dirty="0"/>
              <a:t>Videreutvikle plikt.no</a:t>
            </a:r>
          </a:p>
          <a:p>
            <a:pPr lvl="1"/>
            <a:r>
              <a:rPr lang="nb-NO" sz="1800" dirty="0"/>
              <a:t>Styrking av enkelttjenester</a:t>
            </a:r>
          </a:p>
          <a:p>
            <a:pPr lvl="2"/>
            <a:r>
              <a:rPr lang="nb-NO" sz="1400" dirty="0"/>
              <a:t>Tiltak for at sentrene mot incest og seksuelle overgrep når innvandrerbefolkningen</a:t>
            </a:r>
          </a:p>
          <a:p>
            <a:pPr lvl="2"/>
            <a:r>
              <a:rPr lang="nb-NO" sz="1400" dirty="0"/>
              <a:t>Styrke psykososial oppfølging og traumebehandling av volds- og overgrepsutsatt barn i kommunene</a:t>
            </a:r>
          </a:p>
          <a:p>
            <a:pPr lvl="2"/>
            <a:r>
              <a:rPr lang="nb-NO" sz="1400" dirty="0"/>
              <a:t>Tiltak rettet mot Statens barnehus jf. anbefalinger i evaluering</a:t>
            </a:r>
          </a:p>
          <a:p>
            <a:pPr lvl="1"/>
            <a:r>
              <a:rPr lang="nb-NO" sz="1800" dirty="0"/>
              <a:t>Politiets beskyttelsestiltak</a:t>
            </a:r>
          </a:p>
          <a:p>
            <a:pPr lvl="2"/>
            <a:r>
              <a:rPr lang="nb-NO" sz="1400" dirty="0"/>
              <a:t>Øke og utvide bruk av OVA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58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skal vi snakke om?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Omfang</a:t>
            </a:r>
          </a:p>
          <a:p>
            <a:r>
              <a:rPr lang="nb-NO" sz="2400" dirty="0"/>
              <a:t>Kostnader</a:t>
            </a:r>
          </a:p>
          <a:p>
            <a:r>
              <a:rPr lang="nb-NO" sz="2400" dirty="0"/>
              <a:t>Interdepartementalt samarbeid</a:t>
            </a:r>
          </a:p>
          <a:p>
            <a:r>
              <a:rPr lang="nb-NO" sz="2400" dirty="0"/>
              <a:t>Planer som verktøy for koordinering</a:t>
            </a:r>
          </a:p>
          <a:p>
            <a:r>
              <a:rPr lang="nb-NO" sz="2400" dirty="0"/>
              <a:t>Kunnskapsgrunnlag</a:t>
            </a:r>
          </a:p>
          <a:p>
            <a:r>
              <a:rPr lang="nb-NO" sz="2400" dirty="0"/>
              <a:t>Opptrappingsplan</a:t>
            </a:r>
          </a:p>
          <a:p>
            <a:r>
              <a:rPr lang="nb-NO" sz="2400" dirty="0"/>
              <a:t>RISK</a:t>
            </a:r>
          </a:p>
          <a:p>
            <a:r>
              <a:rPr lang="nb-NO" sz="2400" dirty="0"/>
              <a:t>Partnerdrapskommisjon</a:t>
            </a:r>
          </a:p>
          <a:p>
            <a:r>
              <a:rPr lang="nb-NO" sz="2400" dirty="0"/>
              <a:t>Omvendt voldsalarm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 flipH="1">
            <a:off x="12191999" y="-1"/>
            <a:ext cx="45719" cy="6120000"/>
          </a:xfrm>
        </p:spPr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648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17650" y="449797"/>
            <a:ext cx="7309958" cy="1143000"/>
          </a:xfrm>
        </p:spPr>
        <p:txBody>
          <a:bodyPr/>
          <a:lstStyle/>
          <a:p>
            <a:r>
              <a:rPr lang="nb-NO" sz="2400" dirty="0"/>
              <a:t>Innsatsområde 4 – Straffeforfølgning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1800" dirty="0"/>
              <a:t>Politiets arbeid med vold og overgrep</a:t>
            </a:r>
          </a:p>
          <a:p>
            <a:pPr lvl="2"/>
            <a:r>
              <a:rPr lang="nb-NO" sz="1400" dirty="0"/>
              <a:t>Legge til rette for økt oppklaringsprosent i saker om vold og overgrep (etterforskningsløft)</a:t>
            </a:r>
          </a:p>
          <a:p>
            <a:pPr lvl="1"/>
            <a:r>
              <a:rPr lang="nb-NO" sz="1800" dirty="0"/>
              <a:t>Tilrettelagte avhør </a:t>
            </a:r>
          </a:p>
          <a:p>
            <a:pPr lvl="2"/>
            <a:r>
              <a:rPr lang="nb-NO" sz="1400" dirty="0"/>
              <a:t>Sikre at tilrettelagte avhør av barn og særlig sårbare voksne gjennomføres med tilstrekkelig kvalitet og effektivitet og vurdere enkelte justeringer i regelverket</a:t>
            </a:r>
          </a:p>
          <a:p>
            <a:pPr lvl="2"/>
            <a:r>
              <a:rPr lang="nb-NO" sz="1400" dirty="0"/>
              <a:t>Utrede årsakene til nedgangen i antall gjennomførte tilrettelagte avhør</a:t>
            </a:r>
          </a:p>
          <a:p>
            <a:pPr lvl="1"/>
            <a:r>
              <a:rPr lang="nb-NO" sz="1800" dirty="0"/>
              <a:t>Avhør av mindreårige mistenkte ved Statens barnehus</a:t>
            </a:r>
          </a:p>
          <a:p>
            <a:pPr lvl="2"/>
            <a:r>
              <a:rPr lang="nb-NO" sz="1400" dirty="0"/>
              <a:t> Legge til rette for at mindreårige mistenkte avhøres ved Statens barnehus </a:t>
            </a:r>
          </a:p>
          <a:p>
            <a:pPr lvl="1"/>
            <a:r>
              <a:rPr lang="nb-NO" sz="1800" dirty="0"/>
              <a:t>Oslo politidistrikts modell og metodikk for arbeid mot vold i nære relasjoner (RISK-modellen) </a:t>
            </a:r>
          </a:p>
          <a:p>
            <a:pPr lvl="2"/>
            <a:r>
              <a:rPr lang="nb-NO" sz="1400" dirty="0"/>
              <a:t>Etablere RISK i flere politidistrikt</a:t>
            </a:r>
          </a:p>
          <a:p>
            <a:pPr lvl="1"/>
            <a:r>
              <a:rPr lang="nb-NO" sz="1800" dirty="0"/>
              <a:t>Seksuallovbrudd begått på digitale plattformer</a:t>
            </a:r>
          </a:p>
          <a:p>
            <a:pPr lvl="2"/>
            <a:r>
              <a:rPr lang="nb-NO" sz="1400" dirty="0"/>
              <a:t>Evaluere effekten av nettpatruljen i politiet</a:t>
            </a:r>
          </a:p>
          <a:p>
            <a:pPr lvl="2"/>
            <a:r>
              <a:rPr lang="nb-NO" sz="1400" dirty="0"/>
              <a:t>Vurdere den strafferettslige håndteringen av seksuallovbrudd som begås på digitale plattformer 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744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17650" y="449797"/>
            <a:ext cx="7309958" cy="1143000"/>
          </a:xfrm>
        </p:spPr>
        <p:txBody>
          <a:bodyPr/>
          <a:lstStyle/>
          <a:p>
            <a:r>
              <a:rPr lang="nb-NO" sz="2400" dirty="0"/>
              <a:t>Innsatsområde 5 – vold og overgrep i samiske samfunn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1800" dirty="0"/>
              <a:t>Forskning om årsak og omfanget av vold og overgrep i samiske samfunn</a:t>
            </a:r>
          </a:p>
          <a:p>
            <a:pPr lvl="2"/>
            <a:r>
              <a:rPr lang="nb-NO" sz="1400" dirty="0"/>
              <a:t>Styrke forskning om vold og overgrep i samiske samfunn, herunder i reindriftssamiske miljø </a:t>
            </a:r>
          </a:p>
          <a:p>
            <a:pPr lvl="1"/>
            <a:r>
              <a:rPr lang="nb-NO" sz="1800" dirty="0"/>
              <a:t>Tiltak knyttet til forebygging, bistand og beskyttelse og straffeforfølgning</a:t>
            </a:r>
          </a:p>
          <a:p>
            <a:pPr lvl="2"/>
            <a:r>
              <a:rPr lang="nb-NO" sz="1400" dirty="0"/>
              <a:t>Følge opp handlingsplan for politiets arbeid med mangfold dialog og tillitt (2022 – 2025)</a:t>
            </a:r>
          </a:p>
          <a:p>
            <a:pPr lvl="2"/>
            <a:r>
              <a:rPr lang="nb-NO" sz="1400" dirty="0"/>
              <a:t>Politiutdanning i Alta</a:t>
            </a:r>
          </a:p>
          <a:p>
            <a:pPr lvl="2"/>
            <a:r>
              <a:rPr lang="nb-NO" sz="1400" dirty="0"/>
              <a:t>Øke kompetanse om vold og overgrep i reinpolitiet </a:t>
            </a:r>
          </a:p>
          <a:p>
            <a:pPr lvl="1"/>
            <a:r>
              <a:rPr lang="nb-NO" sz="1800" dirty="0"/>
              <a:t>Tiltak knyttet til tillitsbygging</a:t>
            </a:r>
          </a:p>
          <a:p>
            <a:pPr lvl="2"/>
            <a:r>
              <a:rPr lang="nb-NO" sz="1400" dirty="0"/>
              <a:t>Styrke kunnskap og kompetanse om samisk språk og kultur blant alle ansatte i de offentlige tjenestene </a:t>
            </a:r>
          </a:p>
          <a:p>
            <a:pPr lvl="1"/>
            <a:r>
              <a:rPr lang="nb-NO" sz="1800" dirty="0"/>
              <a:t>Barnehus i Finnmark opprettelsen av et samisk barnehus i Finnmark</a:t>
            </a:r>
          </a:p>
          <a:p>
            <a:pPr lvl="2"/>
            <a:r>
              <a:rPr lang="nb-NO" sz="1400" dirty="0"/>
              <a:t>Etablering av tre lokasjoner (Karasjok, Alta og Kirkenes)</a:t>
            </a:r>
            <a:endParaRPr lang="nb-NO" sz="1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0955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2F7382-C987-31A7-1028-D5B602F5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RISK 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9CD2AA5F-685B-2EA3-7A0D-60DE29741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100" y="4077072"/>
            <a:ext cx="5195900" cy="278092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744C35C-211E-A2C8-BDB2-4B5575F5C6C2}"/>
              </a:ext>
            </a:extLst>
          </p:cNvPr>
          <p:cNvSpPr txBox="1"/>
          <p:nvPr/>
        </p:nvSpPr>
        <p:spPr>
          <a:xfrm>
            <a:off x="972519" y="1068166"/>
            <a:ext cx="74779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Oslo politidistrikt har i løpet av de siste årene utviklet en særskilt arbeidsmetodikk for å forebygge og bekjempe vold i nære relasjoner.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Inspirert av «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Karin» i Malmø.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Arbeidet er lagt til en egen seksjon i                         distriktet; Seksjon for risikoanalyse og kriminalitetsforebygging av vold i nære               relasjoner (RISK). </a:t>
            </a:r>
          </a:p>
        </p:txBody>
      </p:sp>
    </p:spTree>
    <p:extLst>
      <p:ext uri="{BB962C8B-B14F-4D97-AF65-F5344CB8AC3E}">
        <p14:creationId xmlns:p14="http://schemas.microsoft.com/office/powerpoint/2010/main" val="270678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BBC77A-EF8C-7D90-2E82-78C78BAE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RISK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677364-7411-B121-CDC0-A5C579282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Hovedoppgave er å forebygge gjentatt grov og alvorlig vold i nære relasjoner.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Både utsatt og utøver får tilbud om samtaler, sikkerhetsråd og veiledning med politi, psykolog og terapeut.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RISK følger opp og arbeider hovedsakelig med saker som er anmeldt, men det er ikke et krav at saken anmeldes.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8514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EB91E6-EDD7-DFA1-082A-284F1EA1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RISK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474789-EDC3-B49F-77DD-B4A890B78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jobber etter en såkalt tospannmodell.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Risikoanalytikere med politiutdanning jobber i team med sosial- og helsefaglig personell, og psykologspesialister.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Risikoanalytikeren kartlegger risikobildet og sammen med resten av teamet utarbeides egnede tiltak for å redusere risiko for gjentatt vold.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Inkluderer beskyttelsestiltak, informasjon og veiledning, stabilisering og støttesamtaler samt koordinering med andre hjelpeinstanser.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B0A7B99-ACDB-B2A1-B019-F67F4D8BAF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275C64E-408D-C499-5692-BC3FCC2D9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20B81B-A85F-D3DC-9944-CB080B547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338" y="8505"/>
            <a:ext cx="3193313" cy="58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12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ED196B-9ED9-7E4E-2F70-03A7F6BA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Spredning av RISK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8822CA-B41F-68BF-0305-F9BACD0CC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 2024 startet arbeidet med å etablere RISK som arbeidsmetodikk i Nordland, Sør-Øst og Sør-Vest politidistrikter</a:t>
            </a:r>
          </a:p>
          <a:p>
            <a:endParaRPr lang="nb-NO" dirty="0"/>
          </a:p>
          <a:p>
            <a:r>
              <a:rPr lang="nb-NO" dirty="0"/>
              <a:t>En geografisk driftsenhet i hvert politidistrikt</a:t>
            </a:r>
          </a:p>
          <a:p>
            <a:endParaRPr lang="nb-NO" dirty="0"/>
          </a:p>
          <a:p>
            <a:r>
              <a:rPr lang="nb-NO" dirty="0"/>
              <a:t>Evalueres av Menon </a:t>
            </a:r>
            <a:r>
              <a:rPr lang="nb-NO" dirty="0" err="1"/>
              <a:t>Economics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D2911BC-0BBD-22CA-ADB7-AD665288E5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10" b="15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648C2E2-C4E1-FE92-21A9-25D7D86140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101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3EC36A-FCF7-49BE-C1A3-54B9B8EC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Partnerdrapskommisjon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52CD2B-1ECB-8A50-4792-CC525822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Nedsatt i april 2024</a:t>
            </a:r>
          </a:p>
          <a:p>
            <a:r>
              <a:rPr lang="nb-NO" dirty="0"/>
              <a:t>Skal gjennomgå drapssaker der gjerningspersonen er daværende eller tidligere partner. </a:t>
            </a:r>
          </a:p>
          <a:p>
            <a:r>
              <a:rPr lang="nb-NO" dirty="0"/>
              <a:t>Formålet er å bidra til læring av                                         feil og videre utvikling av                                            arbeidet med å forebygge                                           alvorlig partnervold og                                                   partnerdrap.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FF8AB7B-6818-1EDA-7502-3E652472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060" y="3126925"/>
            <a:ext cx="5334462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63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E00519-7DA8-C4F3-DDB9-924B2F57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Omvendt voldsalarm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70E04D-7CF7-002A-F89A-F009A8878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Politiet har en rekke beskyttelsestiltak til rådighet, inkludert besøksforbud, omvendt voldsalarm, mobil voldsalarm og «adressebeskyttelse».</a:t>
            </a:r>
          </a:p>
          <a:p>
            <a:r>
              <a:rPr lang="nb-NO" sz="2000" dirty="0"/>
              <a:t>I desember 2023 ble det gjort endringer i straffeprosessloven, straffeloven og straffegjennomføringsloven knyttet til omvendt voldsalarm. Målet er å forbedre etterlevelsen av besøksforbud og kontaktforbud.</a:t>
            </a:r>
          </a:p>
          <a:p>
            <a:r>
              <a:rPr lang="nb-NO" sz="2000" dirty="0"/>
              <a:t>Endringene legger til rette for økt bruk av elektronisk kontroll, også kjent som omvendt voldsalarm, og har som hensikt å styrke beskyttelsen av personer som er utsatt for vold, trusler og annen uønsket kontakt.</a:t>
            </a:r>
          </a:p>
          <a:p>
            <a:r>
              <a:rPr lang="nb-NO" sz="2000" dirty="0"/>
              <a:t>De nye reglene gir påtalemyndigheten adgang til å ilegge elektronisk kontroll ved kontaktforbud, dersom dette anses som et egnet og forholdsmessig tiltak.</a:t>
            </a:r>
          </a:p>
          <a:p>
            <a:r>
              <a:rPr lang="nb-NO" sz="2000" dirty="0"/>
              <a:t>Tidligere måtte krav om bruk av omvendt voldsalarm alltid behandles av retten i forbindelse med et besøksforbud.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220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EE5CDD-92DC-A62B-0E06-D85B8CB1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Stort omfang – </a:t>
            </a:r>
            <a:br>
              <a:rPr lang="nb-NO" dirty="0"/>
            </a:br>
            <a:r>
              <a:rPr lang="nb-NO" dirty="0"/>
              <a:t>betydelige konsekvenser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B6DA82-AEBE-BFE6-8EFA-CAB6EA4CC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11 prosent av kvinner og 3 prosent av menn utsatt for alvorlig partnervold i løpet av livet (NKVTS 2023)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 av 5 kvinner er utsatt for voldtekt ved makt eller tvang, sovevoldtekt eller begge. Tilsvarende tall for menn er 3 prosent (NKVTS 2023)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21 prosent av barn/unge har opplevd fysisk vold fra minst en av foreldrene i løpet av livet (NOVA 2023)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9 prosent av unge i alderen 16–19 år utsatt for digital seksuell vold (Nasjonal trygghetsundersøkelse 2022)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Partnerdrap utgjør rundt 25 prosent av alle drap hvert år.</a:t>
            </a: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AF4E942-FD18-1A85-04D4-50D7AB8D5B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42B884F-0A9C-FDD8-2187-15491FD88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B7AF36-DB26-B19A-8BAA-87DF24B81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71" y="0"/>
            <a:ext cx="3712786" cy="61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5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EED8CA-A6DD-9779-C592-7B99EE97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Stort omfang – </a:t>
            </a:r>
            <a:br>
              <a:rPr lang="nb-NO" dirty="0"/>
            </a:br>
            <a:r>
              <a:rPr lang="nb-NO" dirty="0"/>
              <a:t>betydelige konsekvenser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0B2A18-3C51-DA2E-A4B8-4562EF309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Omfanget øker: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Alvorlig fysisk vold i parforhold og voldtekt øker mellom 2014 – 2023 (NKVTS 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 2023, er omfanget av nesten alle typer seksuelle krenkelser tilnærmet dobbelt så høyt som i 2015 for både jenter og gutter. Kjønnsforskjellen er stor. Omfanget er nær fire ganger høyere blant jenter enn blant gutter (NOVA 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5E8BAF10-BE66-1F58-2518-C78C545197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" r="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3040375-1990-8648-2924-BA74457E01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225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1583EE-4FBA-17C7-2975-04FAA841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Kostandene ved volden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011850-961A-EF97-0447-EE986A950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Vold i nære relasjoner koster samfunnet i overkant av 92 mrd. kroner årlig (Menon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Economics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 stor del av byrden bæres av personer som opplever vold i form av tidlig død eller redusert helsemessig livskvalitet.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 dreining av innsatsen og den offentlige ressursbruken mot forebyggende tiltak vil redusere de de totale samfunnsøkonomiske kostandene knyttet til vold i nære relasjoner betraktelig</a:t>
            </a:r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7B4B1745-F32B-B7C6-79CC-738B902531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8" r="18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B21F162-050A-DD17-3C5D-CAA57BFA10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212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108FE2-D8B4-28FA-A0BC-9CB070A9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Interdepartementalt samarbeid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6C08D8-6E3A-E176-81F3-0EC639A26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Justis- og beredskapsdepartementet  </a:t>
            </a:r>
          </a:p>
          <a:p>
            <a:r>
              <a:rPr lang="nb-NO" dirty="0"/>
              <a:t>Arbeids- og inkluderingsdepartementet</a:t>
            </a:r>
          </a:p>
          <a:p>
            <a:r>
              <a:rPr lang="nb-NO" dirty="0"/>
              <a:t>Barne- og familiedepartementet </a:t>
            </a:r>
          </a:p>
          <a:p>
            <a:r>
              <a:rPr lang="nb-NO" dirty="0"/>
              <a:t>Helse- og omsorgsdepartementet </a:t>
            </a:r>
          </a:p>
          <a:p>
            <a:r>
              <a:rPr lang="nb-NO" dirty="0"/>
              <a:t>Kommunal- og </a:t>
            </a:r>
            <a:r>
              <a:rPr lang="nb-NO" dirty="0" err="1"/>
              <a:t>distriktsdepartementet</a:t>
            </a:r>
            <a:r>
              <a:rPr lang="nb-NO" dirty="0"/>
              <a:t> </a:t>
            </a:r>
          </a:p>
          <a:p>
            <a:r>
              <a:rPr lang="nb-NO" dirty="0"/>
              <a:t>Kultur- og likestillingsdepartementet</a:t>
            </a:r>
          </a:p>
          <a:p>
            <a:r>
              <a:rPr lang="nb-NO" dirty="0"/>
              <a:t>Kunnskapsdepartementet</a:t>
            </a:r>
          </a:p>
          <a:p>
            <a:r>
              <a:rPr lang="nb-NO" dirty="0"/>
              <a:t>Landbruks- og matdepartementet</a:t>
            </a:r>
          </a:p>
          <a:p>
            <a:r>
              <a:rPr lang="nb-NO" dirty="0"/>
              <a:t>Utenriksdepartementet </a:t>
            </a:r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94A8D612-A4AE-F980-269B-B3D2D8B03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97" b="1497"/>
          <a:stretch>
            <a:fillRect/>
          </a:stretch>
        </p:blipFill>
        <p:spPr>
          <a:xfrm>
            <a:off x="8844100" y="296652"/>
            <a:ext cx="3420000" cy="6120000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439A732-6371-40E4-A305-BE88FF78A8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522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DD7444-69F8-C97A-6374-2354C25B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tverrdepartementale arbeidsgruppens ansvar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41171-5747-4905-FB73-A29DFC1FB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Utarbeide handlingsplaner og strategier, og sikre at de blir gjennomført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Publisere årlige rapporter om fremdriften i gjennomføringen av handlingsplaner og strategier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Foreslå ytterligere tiltak for å bekjempe og forebygge vold og overgrep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Koordinere aktivitetene til ulike aktører og forvaltningsnivåer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Sikre gjennomføringen av Istanbulkonvensjonen, inkludert rapportering</a:t>
            </a:r>
          </a:p>
          <a:p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E1A8DE4D-F0F6-C411-B182-BD3011ECF8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193CC2C-E042-9BDF-7CFF-A8391A090B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D675E4C-FF04-D895-BC6A-52547753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510" y="0"/>
            <a:ext cx="3420152" cy="630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18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098A49-6656-D3B9-18E1-3859344A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Planer som verktøy for koordinering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B904A5-048E-46CC-8A8D-B2191E59A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Setter et innsatsområde på dagsorden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Setter et innsatsområdene i system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Koordinerer innsatsen på områder der virkemidlene befinner seg innenfor mange sektorers ansvarsområder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Synliggjør ansvar for tiltak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Gjennom utarbeidelsesprosessen gis berørte sektorer eierskap til tematikken og det utvikles felles problemforståelse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Suksess forutsetter tett oppfølging og en koordinerende enhet</a:t>
            </a:r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9E494AD-AEEC-FAA7-FEB6-6427A22A84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" r="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22C58F3-7E9B-3212-04B6-EDCD8F71AF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711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B8D4E7-2579-B376-F7BF-AC8154B7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Tidligere planer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3223B86-CF0D-E98C-6064-5566759A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80" y="2028152"/>
            <a:ext cx="2586342" cy="365525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5F847B5-2EE9-DA99-A050-EDF36364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245" y="2025796"/>
            <a:ext cx="2586342" cy="3657607"/>
          </a:xfrm>
          <a:prstGeom prst="rect">
            <a:avLst/>
          </a:prstGeom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988C1B89-7010-66DA-58A3-4F92EF482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6036399"/>
      </p:ext>
    </p:extLst>
  </p:cSld>
  <p:clrMapOvr>
    <a:masterClrMapping/>
  </p:clrMapOvr>
</p:sld>
</file>

<file path=ppt/theme/theme1.xml><?xml version="1.0" encoding="utf-8"?>
<a:theme xmlns:a="http://schemas.openxmlformats.org/drawingml/2006/main" name="MOR_MAL for departemente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2000" tIns="72000" rIns="72000" bIns="72000" rtlCol="0">
        <a:noAutofit/>
      </a:bodyPr>
      <a:lstStyle>
        <a:defPPr marL="360363" indent="-360363">
          <a:buFont typeface="Arial" panose="020B0604020202020204" pitchFamily="34" charset="0"/>
          <a:buChar char="•"/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D-pptmal_16-9_Norsk.potx" id="{E3652891-EEBA-4DB0-9AE9-EBE36DE01DAB}" vid="{86D3C886-E8B2-4A59-B9C0-BBE944E2CD1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</TotalTime>
  <Words>1583</Words>
  <Application>Microsoft Office PowerPoint</Application>
  <PresentationFormat>Widescreen</PresentationFormat>
  <Paragraphs>221</Paragraphs>
  <Slides>27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2" baseType="lpstr">
      <vt:lpstr>Arial</vt:lpstr>
      <vt:lpstr>Calibri</vt:lpstr>
      <vt:lpstr>Symbol</vt:lpstr>
      <vt:lpstr>Verdana</vt:lpstr>
      <vt:lpstr>MOR_MAL for departementene</vt:lpstr>
      <vt:lpstr>PowerPoint-presentasjon</vt:lpstr>
      <vt:lpstr>Hva skal vi snakke om?</vt:lpstr>
      <vt:lpstr>Stort omfang –  betydelige konsekvenser</vt:lpstr>
      <vt:lpstr>Stort omfang –  betydelige konsekvenser</vt:lpstr>
      <vt:lpstr>Kostandene ved volden</vt:lpstr>
      <vt:lpstr>Interdepartementalt samarbeid</vt:lpstr>
      <vt:lpstr>Det tverrdepartementale arbeidsgruppens ansvar </vt:lpstr>
      <vt:lpstr>Planer som verktøy for koordinering</vt:lpstr>
      <vt:lpstr>Tidligere planer</vt:lpstr>
      <vt:lpstr>Internasjonalt rammeverk for menneskerettigheter</vt:lpstr>
      <vt:lpstr>Viktige kunnskapsgrunnlag</vt:lpstr>
      <vt:lpstr>Politisk beslutning</vt:lpstr>
      <vt:lpstr>Innspill til opptrappingsplanen</vt:lpstr>
      <vt:lpstr>Om opptrappingsplanen</vt:lpstr>
      <vt:lpstr>En bred plan</vt:lpstr>
      <vt:lpstr>Hvordan er planen bygget opp? </vt:lpstr>
      <vt:lpstr>Innsatsområde 1 - Helhetlig og samordnet innsats </vt:lpstr>
      <vt:lpstr>Innsatsområde 2 - Forebygging</vt:lpstr>
      <vt:lpstr>Innsatsområde 3 – Bistand og beskyttelse</vt:lpstr>
      <vt:lpstr>Innsatsområde 4 – Straffeforfølgning</vt:lpstr>
      <vt:lpstr>Innsatsområde 5 – vold og overgrep i samiske samfunn</vt:lpstr>
      <vt:lpstr>RISK </vt:lpstr>
      <vt:lpstr>RISK</vt:lpstr>
      <vt:lpstr>RISK</vt:lpstr>
      <vt:lpstr>Spredning av RISK</vt:lpstr>
      <vt:lpstr>Partnerdrapskommisjon</vt:lpstr>
      <vt:lpstr>Omvendt voldsalarm</vt:lpstr>
    </vt:vector>
  </TitlesOfParts>
  <Company>Justis- og beredskapsdepartementet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Hilde Marit Knotten</dc:creator>
  <cp:lastModifiedBy>Åse Juul Hansen</cp:lastModifiedBy>
  <cp:revision>155</cp:revision>
  <cp:lastPrinted>2023-10-13T15:43:14Z</cp:lastPrinted>
  <dcterms:created xsi:type="dcterms:W3CDTF">2017-10-20T15:43:37Z</dcterms:created>
  <dcterms:modified xsi:type="dcterms:W3CDTF">2025-10-29T09:46:36Z</dcterms:modified>
</cp:coreProperties>
</file>